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318" r:id="rId7"/>
    <p:sldId id="319" r:id="rId8"/>
    <p:sldId id="320" r:id="rId9"/>
    <p:sldId id="260" r:id="rId10"/>
    <p:sldId id="261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30" r:id="rId20"/>
    <p:sldId id="332" r:id="rId21"/>
    <p:sldId id="334" r:id="rId22"/>
    <p:sldId id="333" r:id="rId23"/>
    <p:sldId id="335" r:id="rId24"/>
    <p:sldId id="262" r:id="rId25"/>
    <p:sldId id="263" r:id="rId26"/>
    <p:sldId id="316" r:id="rId27"/>
    <p:sldId id="290" r:id="rId28"/>
    <p:sldId id="317" r:id="rId29"/>
    <p:sldId id="289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 Light" pitchFamily="2" charset="0"/>
      <p:regular r:id="rId36"/>
      <p:bold r:id="rId37"/>
      <p:italic r:id="rId38"/>
      <p:boldItalic r:id="rId39"/>
    </p:embeddedFont>
    <p:embeddedFont>
      <p:font typeface="Roboto Mono" panose="00000009000000000000" pitchFamily="49" charset="0"/>
      <p:regular r:id="rId40"/>
      <p:bold r:id="rId41"/>
      <p:italic r:id="rId42"/>
      <p:boldItalic r:id="rId43"/>
    </p:embeddedFont>
    <p:embeddedFont>
      <p:font typeface="Roboto Mono Light" panose="00000009000000000000" pitchFamily="49" charset="0"/>
      <p:regular r:id="rId44"/>
      <p:bold r:id="rId45"/>
      <p:italic r:id="rId46"/>
      <p:boldItalic r:id="rId47"/>
    </p:embeddedFont>
    <p:embeddedFont>
      <p:font typeface="Roboto Mono Medium" panose="00000009000000000000" pitchFamily="49" charset="0"/>
      <p:regular r:id="rId48"/>
      <p:bold r:id="rId49"/>
      <p:italic r:id="rId50"/>
      <p:boldItalic r:id="rId51"/>
    </p:embeddedFont>
    <p:embeddedFont>
      <p:font typeface="Sora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xhOICIoDviFNG13H5ziLP7lzJ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YUN" initials="U" lastIdx="2" clrIdx="0">
    <p:extLst>
      <p:ext uri="{19B8F6BF-5375-455C-9EA6-DF929625EA0E}">
        <p15:presenceInfo xmlns:p15="http://schemas.microsoft.com/office/powerpoint/2012/main" userId="U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6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70" Type="http://customschemas.google.com/relationships/presentationmetadata" Target="meta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7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1286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0759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458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6467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2098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935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92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705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1312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806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4309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268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921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9175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0962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539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8744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995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8960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oks.katadata.co.id/datapublish/2022/03/23/ada-2047-juta-pengguna-internetdiIndonesiaawal2022#:~:text=Indonesia%20merupakan%20salah%20sa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ews.detik.com/berita/d-6489596/jokowi-resmi-umumkan-ppkm-dicabu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42822" y="1977414"/>
            <a:ext cx="9554589" cy="2929401"/>
            <a:chOff x="1342823" y="2442811"/>
            <a:chExt cx="9554589" cy="2943486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42823" y="2442811"/>
              <a:ext cx="9554589" cy="1577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3400" noProof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Analisis Pendapatan Usaha E-commerce di Sulawesi Tengah Pasca Pencabutan PPKM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2800" b="0" i="0" u="none" strike="noStrike" cap="none" noProof="1">
                  <a:solidFill>
                    <a:srgbClr val="FFFFFF"/>
                  </a:solidFill>
                  <a:latin typeface="Sora"/>
                  <a:ea typeface="Arial"/>
                  <a:cs typeface="Sora"/>
                  <a:sym typeface="Sora"/>
                </a:rPr>
                <a:t>by : Siti Uyun Mubarak</a:t>
              </a:r>
              <a:endParaRPr lang="id-ID" sz="10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189913" y="4381373"/>
              <a:ext cx="5579400" cy="1004924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Final Project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Course : Sampling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616314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 algn="just">
              <a:buClr>
                <a:schemeClr val="bg2"/>
              </a:buClr>
              <a:buAutoNum type="arabicPeriod" startAt="3"/>
            </a:pP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“</a:t>
            </a:r>
            <a:r>
              <a:rPr lang="id-ID" sz="2000" b="1" dirty="0">
                <a:solidFill>
                  <a:srgbClr val="103864"/>
                </a:solidFill>
                <a:latin typeface="Sora"/>
                <a:cs typeface="Sora"/>
              </a:rPr>
              <a:t>Menentukan 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</a:rPr>
              <a:t>Unit Sampling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”</a:t>
            </a:r>
          </a:p>
          <a:p>
            <a:pPr marL="531813" algn="just">
              <a:buClr>
                <a:schemeClr val="bg2"/>
              </a:buClr>
            </a:pP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Dalam melakukan analisis pendapatan usaha e-commerce di Sulawesi Tengah diambil unit sampling berupa pelaku usaha e-commerce dan terdapat transaksi penjualan melalui internet. Satuan sampling adalah per 1 usaha/perusahaan.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endParaRPr lang="en-ID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4.    “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Menentukan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Unit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Observasi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dan Unit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Analisis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”</a:t>
            </a:r>
          </a:p>
          <a:p>
            <a:pPr marL="531813" algn="just"/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Unit observasi pada analisis ini adalah pelaku usaha e-commerce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di Sulawesi Tengah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. Sedangkan untuk unit analisisnya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unit usaha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e-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commerce menurut kategori berdasarkan KLBI.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buClr>
                <a:schemeClr val="bg2"/>
              </a:buClr>
            </a:pP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5.     “</a:t>
            </a:r>
            <a:r>
              <a:rPr lang="id-ID" sz="2000" b="1" dirty="0">
                <a:solidFill>
                  <a:srgbClr val="103864"/>
                </a:solidFill>
                <a:latin typeface="Sora"/>
                <a:cs typeface="Sora"/>
              </a:rPr>
              <a:t>Menentukan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</a:rPr>
              <a:t>Karakteristik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</a:rPr>
              <a:t>Diteliti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</a:rPr>
              <a:t> dan Nilai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</a:rPr>
              <a:t>Karakteristik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</a:rPr>
              <a:t>Diestimasi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”</a:t>
            </a:r>
          </a:p>
          <a:p>
            <a:pPr marL="531813" algn="just">
              <a:buClr>
                <a:schemeClr val="bg2"/>
              </a:buClr>
            </a:pP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Karakter yang ingin diteliti pada analisis ini adalah tingkat pendapatan dan nilai yang diestimasi adalah rata-rata tingkat pendapatan.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531813" algn="just">
              <a:buClr>
                <a:schemeClr val="bg2"/>
              </a:buClr>
            </a:pP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95755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6163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6.    “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Menentukan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i="1" dirty="0">
                <a:solidFill>
                  <a:srgbClr val="103864"/>
                </a:solidFill>
                <a:latin typeface="Sora"/>
                <a:cs typeface="Sora"/>
              </a:rPr>
              <a:t>Sampling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”</a:t>
            </a:r>
          </a:p>
          <a:p>
            <a:pPr marL="531813" algn="just"/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Metode sampling yang digunakan adalah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Stratified Random Sampling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6146-9677-27A1-C02B-058CCF5AB84F}"/>
              </a:ext>
            </a:extLst>
          </p:cNvPr>
          <p:cNvGrpSpPr/>
          <p:nvPr/>
        </p:nvGrpSpPr>
        <p:grpSpPr>
          <a:xfrm>
            <a:off x="3144880" y="2347169"/>
            <a:ext cx="5895932" cy="3748832"/>
            <a:chOff x="3144880" y="2347169"/>
            <a:chExt cx="5895932" cy="37488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7FFDAE7-76A8-4A9A-2483-72C8093D5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27" t="-1" r="24089" b="42355"/>
            <a:stretch/>
          </p:blipFill>
          <p:spPr bwMode="auto">
            <a:xfrm>
              <a:off x="3151187" y="2461469"/>
              <a:ext cx="5889625" cy="36345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1259C0-BC14-91A5-F191-FCAEDA3EF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27" t="-1" r="24089" b="89262"/>
            <a:stretch/>
          </p:blipFill>
          <p:spPr bwMode="auto">
            <a:xfrm>
              <a:off x="3144880" y="2347169"/>
              <a:ext cx="5889625" cy="6770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246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4336D5-BE19-70CF-50A8-F573C6A28A59}"/>
              </a:ext>
            </a:extLst>
          </p:cNvPr>
          <p:cNvGrpSpPr/>
          <p:nvPr/>
        </p:nvGrpSpPr>
        <p:grpSpPr>
          <a:xfrm>
            <a:off x="2930460" y="1690825"/>
            <a:ext cx="6318465" cy="4256641"/>
            <a:chOff x="3144880" y="2347169"/>
            <a:chExt cx="5889625" cy="39917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46391F-30C3-5AAD-B385-09B313F96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38" t="48280" r="24278" b="805"/>
            <a:stretch/>
          </p:blipFill>
          <p:spPr bwMode="auto">
            <a:xfrm>
              <a:off x="3144880" y="3129013"/>
              <a:ext cx="5889625" cy="32099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7FFDAE7-76A8-4A9A-2483-72C8093D5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27" t="-1" r="24089" b="89262"/>
            <a:stretch/>
          </p:blipFill>
          <p:spPr bwMode="auto">
            <a:xfrm>
              <a:off x="3144880" y="2347169"/>
              <a:ext cx="5889625" cy="6770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629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616314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7.    “Langkah-Langkah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Pengambilan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i="1" dirty="0">
                <a:solidFill>
                  <a:srgbClr val="103864"/>
                </a:solidFill>
                <a:latin typeface="Sora"/>
                <a:cs typeface="Sora"/>
              </a:rPr>
              <a:t>Sample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”</a:t>
            </a:r>
          </a:p>
          <a:p>
            <a:pPr marL="449263" algn="just"/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Tahap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 :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Tentukan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dasar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stratifikasi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(strata)</a:t>
            </a:r>
          </a:p>
          <a:p>
            <a:pPr marL="449263" algn="just"/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Tahap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2: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Tempatkan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setiap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anggota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populasi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strata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sesuai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data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sebelum</a:t>
            </a:r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populasi</a:t>
            </a:r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ditempatkan</a:t>
            </a:r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ke</a:t>
            </a:r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 strata yang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sesuai</a:t>
            </a:r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 		     data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sesudah</a:t>
            </a:r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populasi</a:t>
            </a:r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ditempatkan</a:t>
            </a:r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ke</a:t>
            </a:r>
            <a:r>
              <a:rPr lang="en-ID" sz="1100" dirty="0">
                <a:solidFill>
                  <a:srgbClr val="103864"/>
                </a:solidFill>
                <a:latin typeface="Sora"/>
                <a:cs typeface="Sora"/>
              </a:rPr>
              <a:t> strata yang </a:t>
            </a:r>
            <a:r>
              <a:rPr lang="en-ID" sz="1100" dirty="0" err="1">
                <a:solidFill>
                  <a:srgbClr val="103864"/>
                </a:solidFill>
                <a:latin typeface="Sora"/>
                <a:cs typeface="Sora"/>
              </a:rPr>
              <a:t>sesuai</a:t>
            </a:r>
            <a:endParaRPr lang="en-ID" sz="11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11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0F76A-21A9-92AC-C952-B2F6EF8FE2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4"/>
          <a:stretch/>
        </p:blipFill>
        <p:spPr bwMode="auto">
          <a:xfrm>
            <a:off x="732291" y="2892788"/>
            <a:ext cx="4741193" cy="2502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B285C-F710-0AE9-AF55-B99D5C9EE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" t="23120"/>
          <a:stretch/>
        </p:blipFill>
        <p:spPr bwMode="auto">
          <a:xfrm>
            <a:off x="5675086" y="2892789"/>
            <a:ext cx="5021943" cy="2502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675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616314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algn="just"/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Tahap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3: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Tentukan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ukuran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i="1" dirty="0">
                <a:solidFill>
                  <a:srgbClr val="103864"/>
                </a:solidFill>
                <a:latin typeface="Sora"/>
                <a:cs typeface="Sora"/>
              </a:rPr>
              <a:t>sample 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(n)</a:t>
            </a:r>
          </a:p>
          <a:p>
            <a:pPr marL="449263" algn="just"/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Pada tahap ini ukuran sampel dihitung menggunakan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Stat Trek’s Sample Size Calculator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, dimana dibutuhkan nilai dari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margin of error, confidence level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, banyaknya strata, total populasi dan standar deviasi dari tiap strata yang dapat dilihat pada gambar berikut.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Sehingga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hasil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ukuran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sampel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berjumlah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857.</a:t>
            </a: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8441FB-29A5-92CB-C323-50F1A23FA5C2}"/>
              </a:ext>
            </a:extLst>
          </p:cNvPr>
          <p:cNvGrpSpPr/>
          <p:nvPr/>
        </p:nvGrpSpPr>
        <p:grpSpPr>
          <a:xfrm>
            <a:off x="3359270" y="3208845"/>
            <a:ext cx="5460846" cy="911089"/>
            <a:chOff x="0" y="0"/>
            <a:chExt cx="3657733" cy="6102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DFBA7E-3889-B5FD-C5BC-E1FAC41E2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228" y="0"/>
              <a:ext cx="1754505" cy="6102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B2BB26-B5C8-9D41-6B23-21EC40CFC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898"/>
              <a:ext cx="1876425" cy="5238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033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0719F-CE97-5F17-F222-EECC1CC95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59" y="2708049"/>
            <a:ext cx="2072719" cy="14464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61631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algn="just"/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Tahap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4: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Tentukan jumlah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sample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yang harus diambil dari tiap strata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Penentuan jumlah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sample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yang harus diambil dari tiap strata dilakukan dengan menggunakan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proportional allocation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dengan rumus sebagai berikut.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B0AADF-B8D3-8E22-C813-5DBFBEB3BE8C}"/>
              </a:ext>
            </a:extLst>
          </p:cNvPr>
          <p:cNvGrpSpPr/>
          <p:nvPr/>
        </p:nvGrpSpPr>
        <p:grpSpPr>
          <a:xfrm>
            <a:off x="2731084" y="4595043"/>
            <a:ext cx="5585602" cy="1138100"/>
            <a:chOff x="0" y="0"/>
            <a:chExt cx="3692525" cy="782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5179B9-09C5-F8BC-4286-D454A34C6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85"/>
            <a:stretch/>
          </p:blipFill>
          <p:spPr bwMode="auto">
            <a:xfrm>
              <a:off x="0" y="0"/>
              <a:ext cx="3692525" cy="5632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6CB268-C96A-15AB-C2A4-36B25A7AA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22" r="67462"/>
            <a:stretch/>
          </p:blipFill>
          <p:spPr bwMode="auto">
            <a:xfrm>
              <a:off x="21265" y="563525"/>
              <a:ext cx="1201420" cy="2190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066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BF847C-C254-4746-30DE-563C9ED9C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/>
          <a:stretch/>
        </p:blipFill>
        <p:spPr bwMode="auto">
          <a:xfrm>
            <a:off x="2048062" y="3997582"/>
            <a:ext cx="7453445" cy="1329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388943" y="3517075"/>
            <a:ext cx="11616314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algn="just"/>
            <a:r>
              <a:rPr lang="en-ID" sz="1800" dirty="0">
                <a:solidFill>
                  <a:srgbClr val="103864"/>
                </a:solidFill>
                <a:latin typeface="Sora"/>
                <a:cs typeface="Sora"/>
              </a:rPr>
              <a:t>S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ehingga, total sampel yang diambil berjumlah sebagai berikut.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Tahap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5: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Lakukan pengambilan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sample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dari tiap strata dengan metode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Simple Random </a:t>
            </a:r>
            <a:r>
              <a:rPr lang="en-US" sz="1800" i="1" dirty="0">
                <a:solidFill>
                  <a:srgbClr val="103864"/>
                </a:solidFill>
                <a:latin typeface="Sora"/>
                <a:cs typeface="Sora"/>
              </a:rPr>
              <a:t>  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Sampling</a:t>
            </a:r>
            <a:endParaRPr lang="en-ID" sz="1800" i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D6F93-ED6B-1F1C-B0D4-9B13FC673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41" y="1396107"/>
            <a:ext cx="7025489" cy="2032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93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" name="Google Shape;222;g142ad2f6649_0_79">
            <a:extLst>
              <a:ext uri="{FF2B5EF4-FFF2-40B4-BE49-F238E27FC236}">
                <a16:creationId xmlns:a16="http://schemas.microsoft.com/office/drawing/2014/main" id="{FD344AF7-303B-FD79-165C-2E6BCE4C702C}"/>
              </a:ext>
            </a:extLst>
          </p:cNvPr>
          <p:cNvSpPr txBox="1"/>
          <p:nvPr/>
        </p:nvSpPr>
        <p:spPr>
          <a:xfrm>
            <a:off x="401557" y="1411643"/>
            <a:ext cx="11616314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8.    “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Pengumpulan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Data”</a:t>
            </a:r>
          </a:p>
          <a:p>
            <a:pPr marL="449263" algn="just"/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P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engumpulan data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dilakukan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dengan survey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secara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langsung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menggunakan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kuesioner.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/>
            <a:r>
              <a:rPr lang="en-ID" sz="1800" b="1" dirty="0">
                <a:solidFill>
                  <a:srgbClr val="103864"/>
                </a:solidFill>
                <a:latin typeface="Sora"/>
                <a:cs typeface="Sora"/>
              </a:rPr>
              <a:t>9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.    “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Melakukan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Estimasi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Parameter”</a:t>
            </a:r>
          </a:p>
          <a:p>
            <a:pPr algn="just"/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       -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Estimasi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Parameter </a:t>
            </a:r>
          </a:p>
          <a:p>
            <a:pPr marL="449263" algn="just"/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 R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ata-rata karakteristik dari strata-h didapatkan persamaan sebagai berikut.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/>
            <a:endParaRPr lang="en-ID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11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ID" sz="11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E316D-A10A-838F-82F9-938430AFF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82" y="3529176"/>
            <a:ext cx="1841436" cy="9601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BB620-F30A-5BB7-F753-7C744E0B1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50" y="4758868"/>
            <a:ext cx="3943900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4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" name="Google Shape;222;g142ad2f6649_0_79">
            <a:extLst>
              <a:ext uri="{FF2B5EF4-FFF2-40B4-BE49-F238E27FC236}">
                <a16:creationId xmlns:a16="http://schemas.microsoft.com/office/drawing/2014/main" id="{FD344AF7-303B-FD79-165C-2E6BCE4C702C}"/>
              </a:ext>
            </a:extLst>
          </p:cNvPr>
          <p:cNvSpPr txBox="1"/>
          <p:nvPr/>
        </p:nvSpPr>
        <p:spPr>
          <a:xfrm>
            <a:off x="388943" y="1549813"/>
            <a:ext cx="11616314" cy="198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algn="just"/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Ketika telah berhasil mendapatkan nilai rata-rata sample dari strata-h, dapat dilakukan 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p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encarian estimasi total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dan rata-rata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dari populasi yang tidak bias seperti berikut.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    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estimasi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total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populasi</a:t>
            </a:r>
            <a:r>
              <a:rPr lang="en-ID" sz="1800" dirty="0">
                <a:solidFill>
                  <a:srgbClr val="103864"/>
                </a:solidFill>
                <a:latin typeface="Sora"/>
                <a:cs typeface="Sora"/>
              </a:rPr>
              <a:t>				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estimasi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populasi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449263" algn="just"/>
            <a:endParaRPr lang="en-ID" sz="11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03138-C5DB-4A33-381E-0B35F4FFF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75" y="3414179"/>
            <a:ext cx="1488440" cy="7150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86832-5D65-E708-3DC9-2D6CEFBFA2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71" y="3414179"/>
            <a:ext cx="1806952" cy="8287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640352-72C9-0F93-FAAB-72292E202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99" y="4566311"/>
            <a:ext cx="3610479" cy="1076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6E2BEC-22EE-11E2-02EE-AD50806C5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676" y="4566311"/>
            <a:ext cx="370574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0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" name="Google Shape;222;g142ad2f6649_0_79">
            <a:extLst>
              <a:ext uri="{FF2B5EF4-FFF2-40B4-BE49-F238E27FC236}">
                <a16:creationId xmlns:a16="http://schemas.microsoft.com/office/drawing/2014/main" id="{FD344AF7-303B-FD79-165C-2E6BCE4C702C}"/>
              </a:ext>
            </a:extLst>
          </p:cNvPr>
          <p:cNvSpPr txBox="1"/>
          <p:nvPr/>
        </p:nvSpPr>
        <p:spPr>
          <a:xfrm>
            <a:off x="388943" y="1549813"/>
            <a:ext cx="1161631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algn="just"/>
            <a:r>
              <a:rPr lang="en-ID" sz="1800" b="1" dirty="0">
                <a:solidFill>
                  <a:srgbClr val="103864"/>
                </a:solidFill>
                <a:latin typeface="Sora"/>
                <a:cs typeface="Sora"/>
              </a:rPr>
              <a:t> - </a:t>
            </a:r>
            <a:r>
              <a:rPr lang="en-ID" sz="1800" b="1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ID" sz="18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800" b="1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1800" b="1" dirty="0">
                <a:solidFill>
                  <a:srgbClr val="103864"/>
                </a:solidFill>
                <a:latin typeface="Sora"/>
                <a:cs typeface="Sora"/>
              </a:rPr>
              <a:t> Estimator Parameter : 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49263" algn="just"/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Unt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uk mencari variansi yang tidak bias dari estimasi total populasi dapat dilakukan pencarian seperti berikut.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B43B38-40CC-BAF3-6AF1-4DFB550D44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01" y="2961710"/>
            <a:ext cx="3700627" cy="9013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68E9CE-E1D5-9658-1F6A-E4DBAB23E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13" y="4351707"/>
            <a:ext cx="4829849" cy="1286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781617-499F-E345-E27B-5A1DE7380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41" y="2961710"/>
            <a:ext cx="2798445" cy="7473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0EBF4-474D-F1A8-85EF-32EACC8D7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620" y="4351707"/>
            <a:ext cx="3924848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8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Background &amp; Objective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Sampling Design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 &amp; Discussion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References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" name="Google Shape;222;g142ad2f6649_0_79">
            <a:extLst>
              <a:ext uri="{FF2B5EF4-FFF2-40B4-BE49-F238E27FC236}">
                <a16:creationId xmlns:a16="http://schemas.microsoft.com/office/drawing/2014/main" id="{FD344AF7-303B-FD79-165C-2E6BCE4C702C}"/>
              </a:ext>
            </a:extLst>
          </p:cNvPr>
          <p:cNvSpPr txBox="1"/>
          <p:nvPr/>
        </p:nvSpPr>
        <p:spPr>
          <a:xfrm>
            <a:off x="388943" y="1549813"/>
            <a:ext cx="1161631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algn="just"/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Ketika telah berhasil mendapatkan variansi dari total estimasi, maka dapat dilakukan pencarian variansi yang tidak bias dari estimasi rata-rata populasi seperti berikut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7FE9-0A59-F566-1A57-8BEB620E1A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07" y="2875513"/>
            <a:ext cx="3545216" cy="7584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FFB1D-19C6-7415-144B-E326F16F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793" y="4224878"/>
            <a:ext cx="5001323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" name="Google Shape;222;g142ad2f6649_0_79">
            <a:extLst>
              <a:ext uri="{FF2B5EF4-FFF2-40B4-BE49-F238E27FC236}">
                <a16:creationId xmlns:a16="http://schemas.microsoft.com/office/drawing/2014/main" id="{FD344AF7-303B-FD79-165C-2E6BCE4C702C}"/>
              </a:ext>
            </a:extLst>
          </p:cNvPr>
          <p:cNvSpPr txBox="1"/>
          <p:nvPr/>
        </p:nvSpPr>
        <p:spPr>
          <a:xfrm>
            <a:off x="388943" y="1549813"/>
            <a:ext cx="1161631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algn="just"/>
            <a:r>
              <a:rPr lang="en-ID" sz="1800" b="1" dirty="0">
                <a:solidFill>
                  <a:srgbClr val="103864"/>
                </a:solidFill>
                <a:latin typeface="Sora"/>
                <a:cs typeface="Sora"/>
              </a:rPr>
              <a:t> - Confidence Interval 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E104D-9196-0592-EFCE-94A230488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63" y="2583730"/>
            <a:ext cx="2154555" cy="5835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8D107-0100-E452-C472-F041DFAF2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19" y="2563325"/>
            <a:ext cx="2653843" cy="5404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02FEB8-566C-4BB3-2077-201F5D392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85" y="3749358"/>
            <a:ext cx="4763165" cy="9621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E0E8C5-10DA-31D7-6312-B8BA0B0D0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602" y="3749358"/>
            <a:ext cx="5220429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6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" name="Google Shape;222;g142ad2f6649_0_79">
            <a:extLst>
              <a:ext uri="{FF2B5EF4-FFF2-40B4-BE49-F238E27FC236}">
                <a16:creationId xmlns:a16="http://schemas.microsoft.com/office/drawing/2014/main" id="{FD344AF7-303B-FD79-165C-2E6BCE4C702C}"/>
              </a:ext>
            </a:extLst>
          </p:cNvPr>
          <p:cNvSpPr txBox="1"/>
          <p:nvPr/>
        </p:nvSpPr>
        <p:spPr>
          <a:xfrm>
            <a:off x="388943" y="1549813"/>
            <a:ext cx="1161631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algn="just"/>
            <a:r>
              <a:rPr lang="en-ID" sz="1800" b="1" dirty="0">
                <a:solidFill>
                  <a:srgbClr val="103864"/>
                </a:solidFill>
                <a:latin typeface="Sora"/>
                <a:cs typeface="Sora"/>
              </a:rPr>
              <a:t> - Margin of Error </a:t>
            </a:r>
            <a:r>
              <a:rPr lang="en-ID" sz="1800" b="1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1800" b="1" dirty="0">
                <a:solidFill>
                  <a:srgbClr val="103864"/>
                </a:solidFill>
                <a:latin typeface="Sora"/>
                <a:cs typeface="Sora"/>
              </a:rPr>
              <a:t> Estimator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813D6-5BC3-679B-D250-552DC0B18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76" y="2347262"/>
            <a:ext cx="1873885" cy="10420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DC436-172E-3760-D07D-E584B47141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35" y="2502768"/>
            <a:ext cx="2154555" cy="7454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D8FA71-0F79-88A1-8B30-2A0895558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33" y="3955448"/>
            <a:ext cx="4515480" cy="1352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A7692-863C-AA21-ABCC-70E11067E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255" y="4165027"/>
            <a:ext cx="4553585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2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4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 &amp; Discussion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 &amp; Discussion</a:t>
            </a:r>
            <a:endParaRPr lang="id-ID" noProof="1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538573" y="1559277"/>
            <a:ext cx="11401500" cy="441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P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enentuan dasar strata adalah langkah yang paling penting pada saat menggunakan metode 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Stratified Random Sampling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Penentuan tersebut dapat dilakukan dengan mengumpulkan data awal atau menggunakan informasi survei dari tahun-tahun sebelumnya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Untuk segi efektifitas rancangan sampling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total sample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berjumlah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857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perlu banyak upaya yang mesti dilakukan dimana dari sisi biaya operasional dapat meningkat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karena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pembentukan strata bukan mengikuti wilayah geografis melainkan mengikuti karakter atau sifat.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S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umber daya yang dibutuhkan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banyak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memakan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waktu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cukup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lama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H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asil akurasi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didapatkan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lebih baik dibandingkan dengan metode sampling probabilitas lainnya seperti 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C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luster </a:t>
            </a:r>
            <a:r>
              <a:rPr lang="en-US" sz="1800" i="1" dirty="0">
                <a:solidFill>
                  <a:srgbClr val="103864"/>
                </a:solidFill>
                <a:latin typeface="Sora"/>
                <a:cs typeface="Sora"/>
              </a:rPr>
              <a:t>S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ampling, Simple Random Sampling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dan</a:t>
            </a: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 Systematic Sampling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E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stimasi yang lebih presisi dan dapat memberikan estimasi terpisah untuk setiap strata.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1800" i="1" dirty="0">
                <a:solidFill>
                  <a:srgbClr val="103864"/>
                </a:solidFill>
                <a:latin typeface="Sora"/>
                <a:cs typeface="Sora"/>
              </a:rPr>
              <a:t>Sample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 yang diperoleh juga representatif untuk populasi yang heterogen</a:t>
            </a:r>
            <a:endParaRPr sz="18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4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843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</a:p>
        </p:txBody>
      </p:sp>
      <p:sp>
        <p:nvSpPr>
          <p:cNvPr id="3" name="Google Shape;234;g142ad2f6649_0_84">
            <a:extLst>
              <a:ext uri="{FF2B5EF4-FFF2-40B4-BE49-F238E27FC236}">
                <a16:creationId xmlns:a16="http://schemas.microsoft.com/office/drawing/2014/main" id="{AA3EA92E-C2F8-AD80-9B61-08D0AFF9D44E}"/>
              </a:ext>
            </a:extLst>
          </p:cNvPr>
          <p:cNvSpPr txBox="1"/>
          <p:nvPr/>
        </p:nvSpPr>
        <p:spPr>
          <a:xfrm>
            <a:off x="388943" y="1843639"/>
            <a:ext cx="114015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Kelebihan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penggunaan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cs typeface="Sora"/>
              </a:rPr>
              <a:t>Stratified Random Sampling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akurasi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baik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cs typeface="Sora"/>
              </a:rPr>
              <a:t>sampling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lainnya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cs typeface="Sora"/>
              </a:rPr>
              <a:t>sample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diperoleh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representatif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populasi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heterogen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kelemahannya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dikarenakan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pembentukan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strata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mengikuti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karakter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sifat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diperlukan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memakan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waktu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lama.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72682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4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70871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388943" y="1484624"/>
            <a:ext cx="11509980" cy="473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katadata.co.id.  Ada 204,7 Juta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Pengguna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Internet di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Indoneisa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Awal 2022. 23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Maret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2022. 16.30. [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Diakses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pada 27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Januari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2023]. 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https://databoks.katadata.co.id/datapublish/2022/03/23/ada</a:t>
            </a:r>
            <a:br>
              <a:rPr lang="en-US" sz="18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2047-juta-pengguna-internetdiIndonesiaawal2022#:~:text=Indonesia%20merupakan%20salah%</a:t>
            </a:r>
            <a:br>
              <a:rPr lang="en-US" sz="18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20sat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u%20negara,%2C03%25%20dibandingkan%20tahun%20sebelumnya.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 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katadata.co.id.  APJII :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Penetrasi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Internet Indonesia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Capai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77.02% pada 2022. 10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Juni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2022. 11.40. [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Diakses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pada 27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Januari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2023]. https://databoks.katadata.co.id/datapublish/2022/06/10/apjii-penetrasi-internet-indonesia-capai-7702-pada-2022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 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sulteng.bps.go.id.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Statistik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e-commerce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Provinsi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Sulawesi Tengah 2022.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 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news.detik.com. Jokowi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Resmi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Umumkan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PPKM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Dicabut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. 30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Desember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2022. [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Diakses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pada 27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</a:rPr>
              <a:t>Januari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2023]. 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https://news.detik.com/berita/d-6489596/jokowi-resmi-umumkan-ppkm-dicabut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b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</a:br>
            <a:b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</a:b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stattrek.com. https://stattrek.com/survey-sampling/sample-size-calculator</a:t>
            </a: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algn="just">
              <a:lnSpc>
                <a:spcPct val="107000"/>
              </a:lnSpc>
            </a:pPr>
            <a:endParaRPr lang="en-ID" sz="1200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4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Background &amp; 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Background &amp; Objective</a:t>
            </a:r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459876"/>
            <a:ext cx="5102922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400" noProof="1">
                <a:solidFill>
                  <a:srgbClr val="103864"/>
                </a:solidFill>
                <a:latin typeface="Sora"/>
                <a:cs typeface="Sora"/>
              </a:rPr>
              <a:t>Indonesia merupakan salah satu negara dengan populasi pengguna internet terbesar di dunia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400" dirty="0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Menurut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laporan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i="1" dirty="0">
                <a:solidFill>
                  <a:srgbClr val="103864"/>
                </a:solidFill>
                <a:latin typeface="Sora"/>
                <a:cs typeface="Sora"/>
              </a:rPr>
              <a:t>we are social,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204.7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juta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pengguna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internet di Indonesia per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Januari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2022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dimana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tren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pengguna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internet di Indonesia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terus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meningkat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lima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terakhir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747A27-6124-F44A-C432-F39C4CD17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1421776"/>
            <a:ext cx="5926132" cy="4894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Background &amp; Objective</a:t>
            </a:r>
          </a:p>
        </p:txBody>
      </p:sp>
      <p:sp>
        <p:nvSpPr>
          <p:cNvPr id="210" name="Google Shape;210;p3"/>
          <p:cNvSpPr txBox="1"/>
          <p:nvPr/>
        </p:nvSpPr>
        <p:spPr>
          <a:xfrm>
            <a:off x="388943" y="1459876"/>
            <a:ext cx="1141411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400" dirty="0">
                <a:solidFill>
                  <a:srgbClr val="103864"/>
                </a:solidFill>
                <a:latin typeface="Sora"/>
                <a:cs typeface="Sora"/>
              </a:rPr>
              <a:t>Berdasarkan survei Asosiasi Penyelenggara Jasa Internet (APJII) pengguna internet terbesar berasal dari Jawa yakni 56.4% naik dari sebelumnya 55.7%. Peningkatan juga terjadi di Papua, Sulawesi dan Kalimantan. Sedangkan Sumatera turun, Bali dan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2400" dirty="0">
                <a:solidFill>
                  <a:srgbClr val="103864"/>
                </a:solidFill>
                <a:latin typeface="Sora"/>
                <a:cs typeface="Sora"/>
              </a:rPr>
              <a:t>Nusa Tenggara stagnan.</a:t>
            </a:r>
            <a:endParaRPr lang="en-US" sz="2400" dirty="0">
              <a:solidFill>
                <a:srgbClr val="103864"/>
              </a:solidFill>
              <a:latin typeface="Sora"/>
              <a:cs typeface="Sora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400" dirty="0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400" dirty="0">
                <a:solidFill>
                  <a:srgbClr val="103864"/>
                </a:solidFill>
                <a:latin typeface="Sora"/>
                <a:cs typeface="Sora"/>
              </a:rPr>
              <a:t>Mayoritas dari pengguna internet paling banyak mengakses media sosial, aplikasi percakapan, perbankan, hiburan dan belanja online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400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41632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Background &amp; Objective</a:t>
            </a:r>
          </a:p>
        </p:txBody>
      </p:sp>
      <p:sp>
        <p:nvSpPr>
          <p:cNvPr id="210" name="Google Shape;210;p3"/>
          <p:cNvSpPr txBox="1"/>
          <p:nvPr/>
        </p:nvSpPr>
        <p:spPr>
          <a:xfrm>
            <a:off x="388943" y="1459876"/>
            <a:ext cx="1141411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Banyaknya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pengguna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internet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mengakses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belanja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400" i="1" dirty="0">
                <a:solidFill>
                  <a:srgbClr val="103864"/>
                </a:solidFill>
                <a:latin typeface="Sora"/>
                <a:cs typeface="Sora"/>
              </a:rPr>
              <a:t>online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membuat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u</a:t>
            </a:r>
            <a:r>
              <a:rPr lang="id-ID" sz="2400" dirty="0">
                <a:solidFill>
                  <a:srgbClr val="103864"/>
                </a:solidFill>
                <a:latin typeface="Sora"/>
                <a:cs typeface="Sora"/>
              </a:rPr>
              <a:t>saha e-commerce semakin berkembang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</a:rPr>
              <a:t>sehingga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2400" dirty="0">
                <a:solidFill>
                  <a:srgbClr val="103864"/>
                </a:solidFill>
                <a:latin typeface="Sora"/>
                <a:cs typeface="Sora"/>
              </a:rPr>
              <a:t>e-commerce dari berbagai kategori bermunculan. </a:t>
            </a:r>
            <a:endParaRPr lang="en-US" sz="2400" dirty="0">
              <a:solidFill>
                <a:srgbClr val="103864"/>
              </a:solidFill>
              <a:latin typeface="Sora"/>
              <a:cs typeface="Sora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400" dirty="0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400" dirty="0">
                <a:solidFill>
                  <a:srgbClr val="103864"/>
                </a:solidFill>
                <a:latin typeface="Sora"/>
                <a:cs typeface="Sora"/>
              </a:rPr>
              <a:t>Pada tahun 2022 dilakukan survei e-commerce diseluruh Provinsi yang mencakup 159 Kabupaten/Kota. Sementara untuk di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2400" dirty="0">
                <a:solidFill>
                  <a:srgbClr val="103864"/>
                </a:solidFill>
                <a:latin typeface="Sora"/>
                <a:cs typeface="Sora"/>
              </a:rPr>
              <a:t>Sulawesi Tengah dilaksanakan di 5 Kabupaten/Kota yaitu Banggai, Morowali, Toli-toli, Donggala, dan Kota Palu.</a:t>
            </a:r>
            <a:endParaRPr lang="en-US" sz="2400" dirty="0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400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5258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Background &amp; Objective</a:t>
            </a:r>
          </a:p>
        </p:txBody>
      </p:sp>
      <p:sp>
        <p:nvSpPr>
          <p:cNvPr id="210" name="Google Shape;210;p3"/>
          <p:cNvSpPr txBox="1"/>
          <p:nvPr/>
        </p:nvSpPr>
        <p:spPr>
          <a:xfrm>
            <a:off x="388943" y="1459876"/>
            <a:ext cx="11414114" cy="523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200" dirty="0" err="1">
                <a:solidFill>
                  <a:srgbClr val="103864"/>
                </a:solidFill>
                <a:latin typeface="Sora"/>
                <a:cs typeface="Sora"/>
              </a:rPr>
              <a:t>Saat</a:t>
            </a:r>
            <a:r>
              <a:rPr lang="id-ID" sz="2200" dirty="0">
                <a:solidFill>
                  <a:srgbClr val="103864"/>
                </a:solidFill>
                <a:latin typeface="Sora"/>
                <a:cs typeface="Sora"/>
              </a:rPr>
              <a:t> pandemi Covid-19 dikeluarkan Peraturan Pemerintah No. 23 Tahun 2021 tentang Pemberlakuan Pembatasan Kegiatan Masyarakat Level 1-4 di sejumlah Provinsi termasuk Provinsi Sulawesi Tengah untuk membatasi beberapa kegiatan yang dapat menimbulkan kerumunan massal</a:t>
            </a:r>
            <a:r>
              <a:rPr lang="en-US" sz="22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200" dirty="0">
                <a:solidFill>
                  <a:srgbClr val="103864"/>
                </a:solidFill>
                <a:latin typeface="Sora"/>
                <a:cs typeface="Sora"/>
              </a:rPr>
              <a:t>P</a:t>
            </a:r>
            <a:r>
              <a:rPr lang="id-ID" sz="2200" dirty="0">
                <a:solidFill>
                  <a:srgbClr val="103864"/>
                </a:solidFill>
                <a:latin typeface="Sora"/>
                <a:cs typeface="Sora"/>
              </a:rPr>
              <a:t>ada tanggal 30 Desember 2022 Presiden Joko Widodo secara resmi mengumumkan bahwa PPKM telah dicabut.</a:t>
            </a:r>
            <a:endParaRPr lang="en-US" sz="2200" dirty="0">
              <a:solidFill>
                <a:srgbClr val="103864"/>
              </a:solidFill>
              <a:latin typeface="Sora"/>
              <a:cs typeface="Sora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200" dirty="0">
                <a:solidFill>
                  <a:srgbClr val="103864"/>
                </a:solidFill>
                <a:latin typeface="Sora"/>
                <a:cs typeface="Sora"/>
              </a:rPr>
              <a:t>Adanya pencabutan PPKM tersebut tentu saja berdampak pada usaha</a:t>
            </a:r>
            <a:br>
              <a:rPr lang="en-US" sz="2200" dirty="0">
                <a:solidFill>
                  <a:srgbClr val="103864"/>
                </a:solidFill>
                <a:latin typeface="Sora"/>
                <a:cs typeface="Sora"/>
              </a:rPr>
            </a:br>
            <a:r>
              <a:rPr lang="id-ID" sz="2200" dirty="0">
                <a:solidFill>
                  <a:srgbClr val="103864"/>
                </a:solidFill>
                <a:latin typeface="Sora"/>
                <a:cs typeface="Sora"/>
              </a:rPr>
              <a:t>e-commerce</a:t>
            </a:r>
            <a:r>
              <a:rPr lang="en-US" sz="22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200" dirty="0">
                <a:solidFill>
                  <a:srgbClr val="103864"/>
                </a:solidFill>
                <a:latin typeface="Sora"/>
                <a:cs typeface="Sora"/>
              </a:rPr>
              <a:t>Maka dari itu, dilakukan analisis pendapatan usaha e-commerce untuk mengetahui besarnya pendapatan dan pertumbuhan usaha</a:t>
            </a:r>
            <a:r>
              <a:rPr lang="en-US" sz="22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2200" dirty="0">
                <a:solidFill>
                  <a:srgbClr val="103864"/>
                </a:solidFill>
                <a:latin typeface="Sora"/>
                <a:cs typeface="Sora"/>
              </a:rPr>
              <a:t>e-commerce di Sulawesi Tengah pasca pencabutan PPKM serta mengetahui tren belanja masyarakat yang ada saat ini.</a:t>
            </a:r>
            <a:endParaRPr lang="en-US" sz="2200" dirty="0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200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669597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Sampling Design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Sampling Design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616314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AutoNum type="arabicPeriod"/>
            </a:pP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“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Menentukan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Populasi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dan Target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Populasi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”</a:t>
            </a:r>
          </a:p>
          <a:p>
            <a:pPr marL="531813" algn="just"/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Populasi pada analisis ini adalah seluruh pelaku usaha e-commerce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di Sulawesi Tengah,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dimana target populasinya yaitu seluruh pelaku usaha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e-commerce di Sulawesi Tengah dan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terdapat transaksi penjualan melalui internet di tahun 2021.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3C1FA-0AE9-2B28-6D8A-2DE60BEFC687}"/>
              </a:ext>
            </a:extLst>
          </p:cNvPr>
          <p:cNvSpPr txBox="1"/>
          <p:nvPr/>
        </p:nvSpPr>
        <p:spPr>
          <a:xfrm>
            <a:off x="401515" y="3104980"/>
            <a:ext cx="528808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bg2"/>
              </a:buClr>
              <a:buAutoNum type="arabicPeriod" startAt="2"/>
            </a:pP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“</a:t>
            </a:r>
            <a:r>
              <a:rPr lang="id-ID" sz="2000" b="1" dirty="0">
                <a:solidFill>
                  <a:srgbClr val="103864"/>
                </a:solidFill>
                <a:latin typeface="Sora"/>
                <a:cs typeface="Sora"/>
              </a:rPr>
              <a:t>Menentukan Kerangka Sample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”</a:t>
            </a:r>
          </a:p>
          <a:p>
            <a:pPr marL="531813" algn="just">
              <a:buClr>
                <a:schemeClr val="bg2"/>
              </a:buClr>
            </a:pP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Kerangka sample berisikan informasi dari populasi. Data yang didapatkan berasal dari BPS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Provinsi</a:t>
            </a:r>
            <a:b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</a:b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Sulawesi Tengah tentang Statistik</a:t>
            </a:r>
            <a:b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</a:b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E-Commerce Provinsi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Sulawesi Tengah 2022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dimana terdapat daftar jumlah usaha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e-commerce di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Sulawesi Tengah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menurut kategori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berdasarkan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id-ID" sz="1800" dirty="0">
                <a:solidFill>
                  <a:srgbClr val="103864"/>
                </a:solidFill>
                <a:latin typeface="Sora"/>
                <a:cs typeface="Sora"/>
              </a:rPr>
              <a:t>Klasifikasi Baku Lapangan Usaha Indonesia (KLBI).</a:t>
            </a:r>
            <a:endParaRPr lang="en-US" sz="1800" dirty="0">
              <a:solidFill>
                <a:srgbClr val="103864"/>
              </a:solidFill>
              <a:latin typeface="Sora"/>
              <a:cs typeface="Sora"/>
            </a:endParaRPr>
          </a:p>
          <a:p>
            <a:pPr marL="531813" algn="just">
              <a:buClr>
                <a:schemeClr val="bg2"/>
              </a:buClr>
            </a:pPr>
            <a:endParaRPr lang="en-ID" sz="14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58F38-D303-C256-BFEB-4AF68B03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23" y="3583289"/>
            <a:ext cx="5973009" cy="1991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1261</Words>
  <Application>Microsoft Office PowerPoint</Application>
  <PresentationFormat>Widescreen</PresentationFormat>
  <Paragraphs>149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Sora</vt:lpstr>
      <vt:lpstr>Roboto Mono</vt:lpstr>
      <vt:lpstr>Roboto Mono Light</vt:lpstr>
      <vt:lpstr>Montserrat Light</vt:lpstr>
      <vt:lpstr>Roboto Mono Medium</vt:lpstr>
      <vt:lpstr>Calibri</vt:lpstr>
      <vt:lpstr>1_Office Theme</vt:lpstr>
      <vt:lpstr>Office Theme</vt:lpstr>
      <vt:lpstr>PowerPoint Presentation</vt:lpstr>
      <vt:lpstr>Outline</vt:lpstr>
      <vt:lpstr>Background &amp; Objective</vt:lpstr>
      <vt:lpstr>Background &amp; Objective</vt:lpstr>
      <vt:lpstr>Background &amp; Objective</vt:lpstr>
      <vt:lpstr>Background &amp; Objective</vt:lpstr>
      <vt:lpstr>Background &amp; Objective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Sampling Design</vt:lpstr>
      <vt:lpstr>Result &amp; Discussion</vt:lpstr>
      <vt:lpstr>Result &amp; Discussion</vt:lpstr>
      <vt:lpstr>Conclusion</vt:lpstr>
      <vt:lpstr>Conclusion</vt:lpstr>
      <vt:lpstr>References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UYUN</cp:lastModifiedBy>
  <cp:revision>53</cp:revision>
  <dcterms:created xsi:type="dcterms:W3CDTF">2022-06-30T03:08:43Z</dcterms:created>
  <dcterms:modified xsi:type="dcterms:W3CDTF">2023-02-05T02:36:55Z</dcterms:modified>
</cp:coreProperties>
</file>